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4" r:id="rId3"/>
    <p:sldId id="272" r:id="rId4"/>
    <p:sldId id="273" r:id="rId5"/>
    <p:sldId id="295" r:id="rId6"/>
    <p:sldId id="302" r:id="rId7"/>
    <p:sldId id="306" r:id="rId8"/>
    <p:sldId id="307" r:id="rId9"/>
    <p:sldId id="318" r:id="rId10"/>
    <p:sldId id="313" r:id="rId11"/>
    <p:sldId id="296" r:id="rId12"/>
    <p:sldId id="304" r:id="rId13"/>
    <p:sldId id="297" r:id="rId14"/>
    <p:sldId id="305" r:id="rId15"/>
    <p:sldId id="298" r:id="rId16"/>
    <p:sldId id="310" r:id="rId17"/>
    <p:sldId id="314" r:id="rId18"/>
    <p:sldId id="299" r:id="rId19"/>
    <p:sldId id="315" r:id="rId20"/>
    <p:sldId id="301" r:id="rId21"/>
    <p:sldId id="317" r:id="rId22"/>
    <p:sldId id="31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zasue/Cloud-Factory" TargetMode="Externa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049128" y="9169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</a:rPr>
              <a:t>수상 내역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8CD80-25C2-4DFC-AE9C-6F67805E09E3}"/>
              </a:ext>
            </a:extLst>
          </p:cNvPr>
          <p:cNvSpPr txBox="1"/>
          <p:nvPr/>
        </p:nvSpPr>
        <p:spPr>
          <a:xfrm>
            <a:off x="1685448" y="363834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김창현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D3452-6532-4E65-A456-B1FAECF74F38}"/>
              </a:ext>
            </a:extLst>
          </p:cNvPr>
          <p:cNvSpPr txBox="1"/>
          <p:nvPr/>
        </p:nvSpPr>
        <p:spPr>
          <a:xfrm>
            <a:off x="372262" y="3430277"/>
            <a:ext cx="2906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유니티 클라이언트 프로그래머를 꿈꾸는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049128" y="30731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324838" y="1532445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 </a:t>
            </a:r>
            <a:r>
              <a:rPr lang="en-US" altLang="ko-KR" sz="2000" dirty="0"/>
              <a:t>(2019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324838" y="1932555"/>
            <a:ext cx="4496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Mermaid (2022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324838" y="2332665"/>
            <a:ext cx="573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</a:t>
            </a:r>
            <a:r>
              <a:rPr lang="ko-KR" altLang="en-US" sz="2000" dirty="0"/>
              <a:t> </a:t>
            </a:r>
            <a:r>
              <a:rPr lang="en-US" altLang="ko-KR" sz="2000" dirty="0"/>
              <a:t>Factory</a:t>
            </a:r>
            <a:r>
              <a:rPr lang="ko-KR" altLang="en-US" sz="2000" dirty="0"/>
              <a:t> </a:t>
            </a:r>
            <a:r>
              <a:rPr lang="en-US" altLang="ko-KR" sz="2000" dirty="0"/>
              <a:t>(2022 </a:t>
            </a:r>
            <a:r>
              <a:rPr lang="ko-KR" altLang="en-US" sz="2000" dirty="0"/>
              <a:t>게임학부 프로토타입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517693" y="4815185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https://github.com/hazasue/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517693" y="4492289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hazasue@gmail.com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31E7F-173D-4149-95C2-9E6F5738199A}"/>
              </a:ext>
            </a:extLst>
          </p:cNvPr>
          <p:cNvSpPr txBox="1"/>
          <p:nvPr/>
        </p:nvSpPr>
        <p:spPr>
          <a:xfrm>
            <a:off x="2571872" y="376514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F3270D-FE8F-43AE-8F61-F17558037691}"/>
              </a:ext>
            </a:extLst>
          </p:cNvPr>
          <p:cNvCxnSpPr>
            <a:cxnSpLocks/>
          </p:cNvCxnSpPr>
          <p:nvPr/>
        </p:nvCxnSpPr>
        <p:spPr>
          <a:xfrm>
            <a:off x="4139380" y="491001"/>
            <a:ext cx="0" cy="5872682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324838" y="3687333"/>
            <a:ext cx="5674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- 2019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게임소프트웨어 전공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324837" y="4086000"/>
            <a:ext cx="5355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- 2020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교내 소모임 </a:t>
            </a:r>
            <a:r>
              <a:rPr lang="en-US" altLang="ko-KR" sz="2000" dirty="0"/>
              <a:t>EXDIO </a:t>
            </a:r>
            <a:r>
              <a:rPr lang="ko-KR" altLang="en-US" sz="2000" dirty="0"/>
              <a:t>소프트 회장 담당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325794" y="4485600"/>
            <a:ext cx="583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- 2025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게임학부 졸업 예정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F397C-350D-42EE-95D2-6ACC1B63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2" y="5507413"/>
            <a:ext cx="3537502" cy="6520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6323DB-9D9D-4C76-B167-4CF3CF98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1" y="705939"/>
            <a:ext cx="1628774" cy="20824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24698D-2430-47EE-8A20-BE73B57338F0}"/>
              </a:ext>
            </a:extLst>
          </p:cNvPr>
          <p:cNvSpPr txBox="1"/>
          <p:nvPr/>
        </p:nvSpPr>
        <p:spPr>
          <a:xfrm>
            <a:off x="5050800" y="523080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자격증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6B368-82B4-4FC3-B0D7-36066185B54E}"/>
              </a:ext>
            </a:extLst>
          </p:cNvPr>
          <p:cNvSpPr txBox="1"/>
          <p:nvPr/>
        </p:nvSpPr>
        <p:spPr>
          <a:xfrm>
            <a:off x="5324400" y="5842800"/>
            <a:ext cx="1853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JLPT N3 (2018)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0168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팀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07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853600"/>
            <a:ext cx="4283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#Unity2D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힐링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</a:t>
            </a:r>
            <a:r>
              <a:rPr lang="ko-KR" altLang="en-US" sz="2000" dirty="0"/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2022.04 ~ 2023.09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튜토리얼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355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게임 메인 로직 </a:t>
            </a:r>
            <a:r>
              <a:rPr lang="en-US" altLang="ko-KR" sz="2000" dirty="0"/>
              <a:t>10</a:t>
            </a:r>
            <a:r>
              <a:rPr lang="ko-KR" altLang="en-US" sz="2000" dirty="0"/>
              <a:t>개 이상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391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오류 원인 분석 및 수정 </a:t>
            </a:r>
            <a:r>
              <a:rPr lang="en-US" altLang="ko-KR" sz="2000" dirty="0"/>
              <a:t>( 73 / 232 )</a:t>
            </a:r>
            <a:endParaRPr lang="ko-KR" altLang="en-US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96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729600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F8D8A-1BBF-4FB1-90F3-6D6A781A228E}"/>
              </a:ext>
            </a:extLst>
          </p:cNvPr>
          <p:cNvSpPr txBox="1"/>
          <p:nvPr/>
        </p:nvSpPr>
        <p:spPr>
          <a:xfrm>
            <a:off x="842452" y="6216281"/>
            <a:ext cx="3748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6"/>
              </a:rPr>
              <a:t>https://github.com/hazasue/Cloud-Factory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C7191-6FE5-4890-9ACD-06310DDD8605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C2DAC-0888-469C-981A-FAF4D545C467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– </a:t>
            </a:r>
            <a:r>
              <a:rPr lang="ko-KR" altLang="en-US" sz="1200" dirty="0"/>
              <a:t>구름 제작</a:t>
            </a:r>
            <a:r>
              <a:rPr lang="en-US" altLang="ko-KR" sz="1200" dirty="0"/>
              <a:t>/ </a:t>
            </a:r>
            <a:r>
              <a:rPr lang="ko-KR" altLang="en-US" sz="1200" dirty="0"/>
              <a:t>제공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39007-01E3-4E0F-8426-688FD020A964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도감 시스템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54B686-9995-461D-B376-D5E6399DA63B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튜토리얼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3</a:t>
            </a:r>
            <a:r>
              <a:rPr lang="ko-KR" altLang="en-US" sz="2000" dirty="0"/>
              <a:t>일차부터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짧은 기간 내 코드 숙지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864E6-77F9-4689-B672-C78E8F94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702800"/>
            <a:ext cx="6135274" cy="1869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5F0D6A-FAF1-49AA-9D46-F2D95879B78E}"/>
              </a:ext>
            </a:extLst>
          </p:cNvPr>
          <p:cNvSpPr txBox="1"/>
          <p:nvPr/>
        </p:nvSpPr>
        <p:spPr>
          <a:xfrm>
            <a:off x="842452" y="4066125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튜토리얼 시스템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58525F4-67F0-4E8F-A6E7-54699351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4597200"/>
            <a:ext cx="2953320" cy="16558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3679C9-B1A1-482E-A5A9-C415D1104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00" y="4597200"/>
            <a:ext cx="2934555" cy="16558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B34C29-05E1-4629-8265-6FCD4C46F773}"/>
              </a:ext>
            </a:extLst>
          </p:cNvPr>
          <p:cNvSpPr txBox="1"/>
          <p:nvPr/>
        </p:nvSpPr>
        <p:spPr>
          <a:xfrm>
            <a:off x="932597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응접실 튜토리얼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96657D-63B8-4D7C-981E-1FB9F0CEDC1B}"/>
              </a:ext>
            </a:extLst>
          </p:cNvPr>
          <p:cNvSpPr txBox="1"/>
          <p:nvPr/>
        </p:nvSpPr>
        <p:spPr>
          <a:xfrm>
            <a:off x="4141614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구름 제작 튜토리얼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6EB41-25F5-41EE-83EC-3E6E8C6917C6}"/>
              </a:ext>
            </a:extLst>
          </p:cNvPr>
          <p:cNvSpPr txBox="1"/>
          <p:nvPr/>
        </p:nvSpPr>
        <p:spPr>
          <a:xfrm>
            <a:off x="7232400" y="4885200"/>
            <a:ext cx="4693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1</a:t>
            </a:r>
            <a:r>
              <a:rPr lang="ko-KR" altLang="en-US" sz="2000" dirty="0"/>
              <a:t>개월차부터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신기능</a:t>
            </a:r>
            <a:r>
              <a:rPr lang="en-US" altLang="ko-KR" sz="2000" dirty="0"/>
              <a:t>-</a:t>
            </a:r>
            <a:r>
              <a:rPr lang="ko-KR" altLang="en-US" sz="2000" dirty="0"/>
              <a:t>튜토리얼 구현 총괄 담당</a:t>
            </a: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3898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#Unity3D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2023.02 ~ </a:t>
            </a:r>
            <a:r>
              <a:rPr lang="ko-KR" altLang="en-US" sz="2000" dirty="0"/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4128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인 게임</a:t>
            </a:r>
            <a:r>
              <a:rPr lang="en-US" altLang="ko-KR" sz="2000" dirty="0"/>
              <a:t>, </a:t>
            </a:r>
            <a:r>
              <a:rPr lang="ko-KR" altLang="en-US" sz="2000" dirty="0"/>
              <a:t>강화 시스템 전반적인 부분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3923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https://github.com/tenbuckssushi/prototype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7200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8" y="1717200"/>
            <a:ext cx="2018925" cy="3589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17200"/>
            <a:ext cx="2018925" cy="358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1ADAB-9247-4BA0-A8CE-C034C71C9EF1}"/>
              </a:ext>
            </a:extLst>
          </p:cNvPr>
          <p:cNvSpPr txBox="1"/>
          <p:nvPr/>
        </p:nvSpPr>
        <p:spPr>
          <a:xfrm>
            <a:off x="8159929" y="5486400"/>
            <a:ext cx="2132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커밋</a:t>
            </a:r>
            <a:r>
              <a:rPr lang="ko-KR" altLang="en-US" sz="2000" dirty="0"/>
              <a:t> 수 </a:t>
            </a:r>
            <a:r>
              <a:rPr lang="en-US" altLang="ko-KR" sz="2000" dirty="0"/>
              <a:t>: 607/ 861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31BDB-1668-456F-BBCD-95AB31DE4E10}"/>
              </a:ext>
            </a:extLst>
          </p:cNvPr>
          <p:cNvSpPr txBox="1"/>
          <p:nvPr/>
        </p:nvSpPr>
        <p:spPr>
          <a:xfrm>
            <a:off x="989681" y="528500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1 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E73AF-F2B3-40FA-8BDA-4A0DF56422FA}"/>
              </a:ext>
            </a:extLst>
          </p:cNvPr>
          <p:cNvSpPr txBox="1"/>
          <p:nvPr/>
        </p:nvSpPr>
        <p:spPr>
          <a:xfrm>
            <a:off x="3029454" y="528500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2 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01EDA-E8F9-4C30-A0B0-5316D954ABF1}"/>
              </a:ext>
            </a:extLst>
          </p:cNvPr>
          <p:cNvSpPr txBox="1"/>
          <p:nvPr/>
        </p:nvSpPr>
        <p:spPr>
          <a:xfrm>
            <a:off x="4991864" y="5285000"/>
            <a:ext cx="1419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로비</a:t>
            </a:r>
            <a:r>
              <a:rPr lang="en-US" altLang="ko-KR" sz="1200" dirty="0"/>
              <a:t>, </a:t>
            </a:r>
            <a:r>
              <a:rPr lang="ko-KR" altLang="en-US" sz="1200" dirty="0"/>
              <a:t>강화 </a:t>
            </a:r>
            <a:r>
              <a:rPr lang="en-US" altLang="ko-KR" sz="1200" dirty="0"/>
              <a:t>UI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1F3E519-37D1-4B8A-BFF0-F27741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2322668"/>
            <a:ext cx="2366896" cy="689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D46063-30A8-464D-A21E-42E3E196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8" y="3005038"/>
            <a:ext cx="2366897" cy="697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2EB48-2C5A-47C4-A221-57CFC66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" y="3928490"/>
            <a:ext cx="2366895" cy="1491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1CF8C-E669-4D81-8F0B-D89861C6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35" y="2322668"/>
            <a:ext cx="2482472" cy="3097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8045548" y="2376985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Slack</a:t>
            </a:r>
            <a:r>
              <a:rPr lang="ko-KR" altLang="en-US" sz="2000" dirty="0"/>
              <a:t>을 이용한 </a:t>
            </a:r>
            <a:r>
              <a:rPr lang="ko-KR" altLang="en-US" sz="2000" dirty="0" err="1"/>
              <a:t>작업물</a:t>
            </a:r>
            <a:r>
              <a:rPr lang="ko-KR" altLang="en-US" sz="2000" dirty="0"/>
              <a:t> 관리 및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8045546" y="3240000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Figma </a:t>
            </a:r>
            <a:r>
              <a:rPr lang="ko-KR" altLang="en-US" sz="2000" dirty="0"/>
              <a:t>이용 </a:t>
            </a:r>
            <a:r>
              <a:rPr lang="ko-KR" altLang="en-US" sz="2000" dirty="0" err="1"/>
              <a:t>프로토타입핑</a:t>
            </a:r>
            <a:endParaRPr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8045546" y="41040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Notion </a:t>
            </a:r>
            <a:r>
              <a:rPr lang="ko-KR" altLang="en-US" sz="2000" dirty="0"/>
              <a:t>이용 문서 공유 및 일정 관리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F72EFA-7128-4482-AAEE-10513311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656" y="2322667"/>
            <a:ext cx="1931446" cy="30896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8045546" y="4968000"/>
            <a:ext cx="4006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관리 및 코드 리뷰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9B8FC-37B5-4FF1-AD5D-71B858B7CE56}"/>
              </a:ext>
            </a:extLst>
          </p:cNvPr>
          <p:cNvSpPr txBox="1"/>
          <p:nvPr/>
        </p:nvSpPr>
        <p:spPr>
          <a:xfrm>
            <a:off x="1476994" y="365149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Slack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97F34-ED44-42EF-AEAB-4C46C1F701A4}"/>
              </a:ext>
            </a:extLst>
          </p:cNvPr>
          <p:cNvSpPr txBox="1"/>
          <p:nvPr/>
        </p:nvSpPr>
        <p:spPr>
          <a:xfrm>
            <a:off x="1466836" y="5376675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Figma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878AA-1C52-470B-BCC8-7D506855C14E}"/>
              </a:ext>
            </a:extLst>
          </p:cNvPr>
          <p:cNvSpPr txBox="1"/>
          <p:nvPr/>
        </p:nvSpPr>
        <p:spPr>
          <a:xfrm>
            <a:off x="3977630" y="5376675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Notion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1291C-AC07-488C-9DB0-8B54F54846BC}"/>
              </a:ext>
            </a:extLst>
          </p:cNvPr>
          <p:cNvSpPr txBox="1"/>
          <p:nvPr/>
        </p:nvSpPr>
        <p:spPr>
          <a:xfrm>
            <a:off x="6246977" y="5376674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en-US" altLang="ko-KR" sz="1200" dirty="0" err="1"/>
              <a:t>Github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853600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#Unity2D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요리 시뮬레이션 </a:t>
            </a:r>
            <a:r>
              <a:rPr lang="en-US" altLang="ko-KR" sz="2000" dirty="0"/>
              <a:t>#</a:t>
            </a:r>
            <a:r>
              <a:rPr lang="ko-KR" altLang="en-US" sz="2000" dirty="0"/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2019.09 ~ 2020.06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461C-407B-4542-909F-EB295575D201}"/>
              </a:ext>
            </a:extLst>
          </p:cNvPr>
          <p:cNvSpPr txBox="1"/>
          <p:nvPr/>
        </p:nvSpPr>
        <p:spPr>
          <a:xfrm>
            <a:off x="8159929" y="508664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인게임</a:t>
            </a:r>
            <a:r>
              <a:rPr lang="ko-KR" altLang="en-US" sz="2000" dirty="0"/>
              <a:t> 전반부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6217200"/>
            <a:ext cx="2900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https://github.com/hazasue/star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178AD2-B36E-4091-B4C5-3B4E93579E54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3CA2F-7ABF-46A7-9521-7B0A211BD931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DF525-46AE-420C-9EFC-2F9572441382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30334-2BDD-423C-93F6-9633AFC56D8E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853600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#Unity3D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#RPG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2023.03 ~ 2023.06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6217200"/>
            <a:ext cx="412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https://github.com/hazasue/carnivorous-sheep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D9C4D7-0CBC-423B-854B-9DFDAF98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4514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B3B6B6-F445-4C0A-B4E2-AEE69D25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62F836-3B01-477B-A31F-9F2B8130C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618616-2914-45DD-8D69-8BB6CA84F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5FEAF8-C511-4447-A360-8B6A3AFE15DF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시놉시스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7948A-0D25-4B85-8B01-6CB714678E29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E28D8-EB2E-46F5-B808-EC7277C4088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엔딩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BF003-E7B1-466B-8D42-853E12D24B46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40A2C-BFC6-4F2C-8B87-65ACD6D9527E}"/>
              </a:ext>
            </a:extLst>
          </p:cNvPr>
          <p:cNvSpPr txBox="1"/>
          <p:nvPr/>
        </p:nvSpPr>
        <p:spPr>
          <a:xfrm>
            <a:off x="8159929" y="5086646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로비 </a:t>
            </a:r>
            <a:r>
              <a:rPr lang="en-US" altLang="ko-KR" sz="2000" dirty="0"/>
              <a:t>UI </a:t>
            </a:r>
            <a:r>
              <a:rPr lang="ko-KR" altLang="en-US" sz="2000" dirty="0"/>
              <a:t>구성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7EA5D-9AE6-4EA5-B7F9-83AF1516064B}"/>
              </a:ext>
            </a:extLst>
          </p:cNvPr>
          <p:cNvSpPr txBox="1"/>
          <p:nvPr/>
        </p:nvSpPr>
        <p:spPr>
          <a:xfrm>
            <a:off x="8159929" y="5486400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NPC </a:t>
            </a:r>
            <a:r>
              <a:rPr lang="ko-KR" altLang="en-US" sz="2000" dirty="0"/>
              <a:t>대화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D9D30-F073-4D8B-A78D-0CEB1EC8CDC9}"/>
              </a:ext>
            </a:extLst>
          </p:cNvPr>
          <p:cNvSpPr txBox="1"/>
          <p:nvPr/>
        </p:nvSpPr>
        <p:spPr>
          <a:xfrm>
            <a:off x="8161200" y="5886000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개 스테이지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57E07-3905-4906-8CD6-F0678C4405A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개인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3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개인 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12843-1F54-4049-B17F-38010150D100}"/>
              </a:ext>
            </a:extLst>
          </p:cNvPr>
          <p:cNvSpPr/>
          <p:nvPr/>
        </p:nvSpPr>
        <p:spPr>
          <a:xfrm>
            <a:off x="950399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8F4A5-8AB0-4C62-A132-AE23A94DC203}"/>
              </a:ext>
            </a:extLst>
          </p:cNvPr>
          <p:cNvSpPr txBox="1"/>
          <p:nvPr/>
        </p:nvSpPr>
        <p:spPr>
          <a:xfrm>
            <a:off x="1006294" y="1599290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D07AF-2B15-4263-A983-F2E31409CD74}"/>
              </a:ext>
            </a:extLst>
          </p:cNvPr>
          <p:cNvSpPr txBox="1"/>
          <p:nvPr/>
        </p:nvSpPr>
        <p:spPr>
          <a:xfrm>
            <a:off x="1006294" y="3924000"/>
            <a:ext cx="238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#Unity2D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86CCD-8E27-44C0-A114-ABA515EA44C4}"/>
              </a:ext>
            </a:extLst>
          </p:cNvPr>
          <p:cNvSpPr txBox="1"/>
          <p:nvPr/>
        </p:nvSpPr>
        <p:spPr>
          <a:xfrm>
            <a:off x="1006294" y="41796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2024.05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46A897-B9AC-4F59-9F50-D2237CC2C67D}"/>
              </a:ext>
            </a:extLst>
          </p:cNvPr>
          <p:cNvGrpSpPr/>
          <p:nvPr/>
        </p:nvGrpSpPr>
        <p:grpSpPr>
          <a:xfrm>
            <a:off x="7930800" y="1316691"/>
            <a:ext cx="3254400" cy="4715573"/>
            <a:chOff x="4440852" y="1316691"/>
            <a:chExt cx="3254400" cy="471557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3BC2A2C-3A82-4A23-8519-02ADC1BFAC8D}"/>
                </a:ext>
              </a:extLst>
            </p:cNvPr>
            <p:cNvSpPr/>
            <p:nvPr/>
          </p:nvSpPr>
          <p:spPr>
            <a:xfrm>
              <a:off x="4440852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73B94E-8883-4080-9B28-8E89822844BF}"/>
                </a:ext>
              </a:extLst>
            </p:cNvPr>
            <p:cNvSpPr txBox="1"/>
            <p:nvPr/>
          </p:nvSpPr>
          <p:spPr>
            <a:xfrm>
              <a:off x="4496746" y="15992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낙석주의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C5C49-12C0-40B4-BECB-F229DD5D5D24}"/>
                </a:ext>
              </a:extLst>
            </p:cNvPr>
            <p:cNvSpPr txBox="1"/>
            <p:nvPr/>
          </p:nvSpPr>
          <p:spPr>
            <a:xfrm>
              <a:off x="4496746" y="3924000"/>
              <a:ext cx="1522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#Unreal5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</a:t>
              </a:r>
              <a:r>
                <a:rPr lang="ko-KR" altLang="en-US" sz="1400" dirty="0" err="1"/>
                <a:t>캐쥬얼</a:t>
              </a:r>
              <a:endParaRPr lang="ko-KR" alt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A6C-6A17-4590-96CC-123703427439}"/>
                </a:ext>
              </a:extLst>
            </p:cNvPr>
            <p:cNvSpPr txBox="1"/>
            <p:nvPr/>
          </p:nvSpPr>
          <p:spPr>
            <a:xfrm>
              <a:off x="4496746" y="4179600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2023.05 ~ 2023.06</a:t>
              </a:r>
              <a:endParaRPr lang="ko-KR" altLang="en-US" sz="1400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435C762-0AB3-4E88-895F-49C1F7607A4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13122" y="1959522"/>
              <a:ext cx="2057858" cy="111676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27FDA1-3A0A-4A85-B32B-759798375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742" y="2751395"/>
              <a:ext cx="1913351" cy="10284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B0131D-84D7-4B91-BF7B-540520AE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2382" y="4485242"/>
              <a:ext cx="502964" cy="51058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02F05B-6E05-4C69-A608-B3C7C5179A59}"/>
                </a:ext>
              </a:extLst>
            </p:cNvPr>
            <p:cNvSpPr txBox="1"/>
            <p:nvPr/>
          </p:nvSpPr>
          <p:spPr>
            <a:xfrm>
              <a:off x="4500000" y="4678775"/>
              <a:ext cx="2593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크롬 공룡 게임 레퍼런스 제작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E0A87E-A4DE-4609-BCFB-23CAFA2D00C3}"/>
              </a:ext>
            </a:extLst>
          </p:cNvPr>
          <p:cNvGrpSpPr/>
          <p:nvPr/>
        </p:nvGrpSpPr>
        <p:grpSpPr>
          <a:xfrm>
            <a:off x="4442400" y="1316691"/>
            <a:ext cx="3254400" cy="4715573"/>
            <a:chOff x="7930800" y="1316691"/>
            <a:chExt cx="3254400" cy="4715573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B66B30E-24FD-4DFD-8950-AD91CB64F8B3}"/>
                </a:ext>
              </a:extLst>
            </p:cNvPr>
            <p:cNvSpPr/>
            <p:nvPr/>
          </p:nvSpPr>
          <p:spPr>
            <a:xfrm>
              <a:off x="7930800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8BA655-700A-4BB2-9932-219FFCC730F4}"/>
                </a:ext>
              </a:extLst>
            </p:cNvPr>
            <p:cNvSpPr txBox="1"/>
            <p:nvPr/>
          </p:nvSpPr>
          <p:spPr>
            <a:xfrm>
              <a:off x="7987201" y="1599290"/>
              <a:ext cx="1675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세종 여행 소개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6F0A3B-23CF-4B65-8C65-5363C33A6EDF}"/>
                </a:ext>
              </a:extLst>
            </p:cNvPr>
            <p:cNvSpPr txBox="1"/>
            <p:nvPr/>
          </p:nvSpPr>
          <p:spPr>
            <a:xfrm>
              <a:off x="7987201" y="3924000"/>
              <a:ext cx="28055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#Unity2D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#Figma #UGUI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</a:t>
              </a:r>
              <a:r>
                <a:rPr lang="ko-KR" altLang="en-US" sz="1400" dirty="0"/>
                <a:t>여행계획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59FFC2-4623-42BF-B6F6-1117237BD1E5}"/>
                </a:ext>
              </a:extLst>
            </p:cNvPr>
            <p:cNvSpPr txBox="1"/>
            <p:nvPr/>
          </p:nvSpPr>
          <p:spPr>
            <a:xfrm>
              <a:off x="7987201" y="4179600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2023.09 ~ 2023.12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5BE05A-032D-46B7-BA1A-282FBFB31ED8}"/>
                </a:ext>
              </a:extLst>
            </p:cNvPr>
            <p:cNvSpPr txBox="1"/>
            <p:nvPr/>
          </p:nvSpPr>
          <p:spPr>
            <a:xfrm>
              <a:off x="7987201" y="4680000"/>
              <a:ext cx="18341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Figma </a:t>
              </a:r>
              <a:r>
                <a:rPr lang="ko-KR" altLang="en-US" sz="1400" dirty="0"/>
                <a:t>프로토타이핑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8720FB-DE12-4CC8-B8B9-28CE69F27913}"/>
                </a:ext>
              </a:extLst>
            </p:cNvPr>
            <p:cNvGrpSpPr/>
            <p:nvPr/>
          </p:nvGrpSpPr>
          <p:grpSpPr>
            <a:xfrm>
              <a:off x="8100000" y="1958442"/>
              <a:ext cx="1888742" cy="1117847"/>
              <a:chOff x="6744058" y="1664953"/>
              <a:chExt cx="1888742" cy="1117847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0175CA4-BE28-4D42-9A59-DA0B4E9BAA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4058" y="1664953"/>
                <a:ext cx="629474" cy="111676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045ECAE-76B8-488C-9F9D-AB3CE17E0C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2800" y="1664953"/>
                <a:ext cx="630000" cy="11160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234FB60-9708-4FFD-89AC-A2D1293664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2800" y="1666800"/>
                <a:ext cx="630000" cy="1116000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1DC265-D105-4430-91D7-3B79942E4076}"/>
                </a:ext>
              </a:extLst>
            </p:cNvPr>
            <p:cNvSpPr txBox="1"/>
            <p:nvPr/>
          </p:nvSpPr>
          <p:spPr>
            <a:xfrm>
              <a:off x="7987201" y="4954421"/>
              <a:ext cx="2193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Json </a:t>
              </a:r>
              <a:r>
                <a:rPr lang="ko-KR" altLang="en-US" sz="1400" dirty="0"/>
                <a:t>이용 동적 파일 관리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7A82385-E16B-4C0D-9984-81B5E213E805}"/>
              </a:ext>
            </a:extLst>
          </p:cNvPr>
          <p:cNvSpPr txBox="1"/>
          <p:nvPr/>
        </p:nvSpPr>
        <p:spPr>
          <a:xfrm>
            <a:off x="4500000" y="5227200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UGUI</a:t>
            </a:r>
            <a:r>
              <a:rPr lang="ko-KR" altLang="en-US" sz="1400" dirty="0"/>
              <a:t> 이용 </a:t>
            </a:r>
            <a:r>
              <a:rPr lang="en-US" altLang="ko-KR" sz="1400" dirty="0"/>
              <a:t>UI </a:t>
            </a:r>
            <a:r>
              <a:rPr lang="ko-KR" altLang="en-US" sz="1400" dirty="0"/>
              <a:t>정렬법 학습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70DA60-2817-4512-A6D6-5EB7FD84BBBD}"/>
              </a:ext>
            </a:extLst>
          </p:cNvPr>
          <p:cNvGrpSpPr/>
          <p:nvPr/>
        </p:nvGrpSpPr>
        <p:grpSpPr>
          <a:xfrm>
            <a:off x="5569268" y="2667461"/>
            <a:ext cx="1887781" cy="1118177"/>
            <a:chOff x="4806000" y="2636154"/>
            <a:chExt cx="1887781" cy="111817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AD1C8E2-A954-497D-B150-F79E7060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6657" y="2636154"/>
              <a:ext cx="629769" cy="1116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26F9282-16F5-4647-81DF-5F8BAB0BD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6000" y="2638331"/>
              <a:ext cx="627781" cy="1116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A329BFD-73D1-43F3-8E9E-D07B54B9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06000" y="2637313"/>
              <a:ext cx="629080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53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과제물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69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5C530B-EBCC-4CA6-86F6-8A28B1B108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2780845" y="4606392"/>
            <a:ext cx="3835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EC9B1B-6FDE-4F88-9FDE-64B201DD5B16}"/>
              </a:ext>
            </a:extLst>
          </p:cNvPr>
          <p:cNvSpPr/>
          <p:nvPr/>
        </p:nvSpPr>
        <p:spPr>
          <a:xfrm>
            <a:off x="6616800" y="27900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0814FD-6A7A-4471-BAAF-60E9F2C9A7FE}"/>
              </a:ext>
            </a:extLst>
          </p:cNvPr>
          <p:cNvSpPr/>
          <p:nvPr/>
        </p:nvSpPr>
        <p:spPr>
          <a:xfrm>
            <a:off x="1098000" y="33876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87FC3-FA13-44AE-AC39-3379E23D7913}"/>
              </a:ext>
            </a:extLst>
          </p:cNvPr>
          <p:cNvSpPr/>
          <p:nvPr/>
        </p:nvSpPr>
        <p:spPr>
          <a:xfrm>
            <a:off x="3873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56E0CE-CE02-4A81-8957-0D523B2600C2}"/>
              </a:ext>
            </a:extLst>
          </p:cNvPr>
          <p:cNvSpPr/>
          <p:nvPr/>
        </p:nvSpPr>
        <p:spPr>
          <a:xfrm>
            <a:off x="9381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85615A-CC1D-4567-AEB1-5C49C719EAA3}"/>
              </a:ext>
            </a:extLst>
          </p:cNvPr>
          <p:cNvSpPr/>
          <p:nvPr/>
        </p:nvSpPr>
        <p:spPr>
          <a:xfrm>
            <a:off x="3855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F2E38C-C11E-48C5-96CE-09C213E25C6F}"/>
              </a:ext>
            </a:extLst>
          </p:cNvPr>
          <p:cNvSpPr/>
          <p:nvPr/>
        </p:nvSpPr>
        <p:spPr>
          <a:xfrm>
            <a:off x="66168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9B9AA11-235E-4B76-83E0-2CC02AA9792F}"/>
              </a:ext>
            </a:extLst>
          </p:cNvPr>
          <p:cNvSpPr/>
          <p:nvPr/>
        </p:nvSpPr>
        <p:spPr>
          <a:xfrm>
            <a:off x="9381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ACCC7B-03C8-4760-9900-848786414234}"/>
              </a:ext>
            </a:extLst>
          </p:cNvPr>
          <p:cNvSpPr/>
          <p:nvPr/>
        </p:nvSpPr>
        <p:spPr>
          <a:xfrm>
            <a:off x="3855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B9EF65-E36F-48BF-9A26-9F5CDC2A201D}"/>
              </a:ext>
            </a:extLst>
          </p:cNvPr>
          <p:cNvSpPr/>
          <p:nvPr/>
        </p:nvSpPr>
        <p:spPr>
          <a:xfrm>
            <a:off x="66168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70E5E-A09F-4F95-A51E-5DA9E5C5739A}"/>
              </a:ext>
            </a:extLst>
          </p:cNvPr>
          <p:cNvSpPr/>
          <p:nvPr/>
        </p:nvSpPr>
        <p:spPr>
          <a:xfrm>
            <a:off x="9381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A886EC-7D3C-4AAC-B079-A2A716C2100A}"/>
              </a:ext>
            </a:extLst>
          </p:cNvPr>
          <p:cNvSpPr/>
          <p:nvPr/>
        </p:nvSpPr>
        <p:spPr>
          <a:xfrm>
            <a:off x="10980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A17EF0-C678-4B6D-B360-8BFE35B5A37C}"/>
              </a:ext>
            </a:extLst>
          </p:cNvPr>
          <p:cNvSpPr/>
          <p:nvPr/>
        </p:nvSpPr>
        <p:spPr>
          <a:xfrm>
            <a:off x="66168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DE661A-2947-48DD-BC6C-730AEE10EDDA}"/>
              </a:ext>
            </a:extLst>
          </p:cNvPr>
          <p:cNvSpPr/>
          <p:nvPr/>
        </p:nvSpPr>
        <p:spPr>
          <a:xfrm>
            <a:off x="93816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7A6123-8021-4584-B416-F3FEA2DB9A88}"/>
              </a:ext>
            </a:extLst>
          </p:cNvPr>
          <p:cNvSpPr/>
          <p:nvPr/>
        </p:nvSpPr>
        <p:spPr>
          <a:xfrm>
            <a:off x="10980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A4026-046C-46B8-8C1E-F51866A83E85}"/>
              </a:ext>
            </a:extLst>
          </p:cNvPr>
          <p:cNvSpPr/>
          <p:nvPr/>
        </p:nvSpPr>
        <p:spPr>
          <a:xfrm>
            <a:off x="9381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05CE06-C832-4245-8161-33692046C6FF}"/>
              </a:ext>
            </a:extLst>
          </p:cNvPr>
          <p:cNvSpPr/>
          <p:nvPr/>
        </p:nvSpPr>
        <p:spPr>
          <a:xfrm>
            <a:off x="3855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93BC3-5B86-4E32-9D24-7A6D3347D402}"/>
              </a:ext>
            </a:extLst>
          </p:cNvPr>
          <p:cNvSpPr/>
          <p:nvPr/>
        </p:nvSpPr>
        <p:spPr>
          <a:xfrm>
            <a:off x="66168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0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전공 이수  계통도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8000" y="3373200"/>
            <a:ext cx="168289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5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객체 지향 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 프로젝트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69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디자인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프로그래밍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560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디자인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엔진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73752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68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 베이스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27900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인공지능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1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1600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서버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67526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프로그래밍 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69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인공지능 응용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479505"/>
              </p:ext>
            </p:extLst>
          </p:nvPr>
        </p:nvGraphicFramePr>
        <p:xfrm>
          <a:off x="144378" y="4901938"/>
          <a:ext cx="9059518" cy="277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9B925C-6938-42B2-B135-82E020E2AE8C}"/>
              </a:ext>
            </a:extLst>
          </p:cNvPr>
          <p:cNvSpPr txBox="1"/>
          <p:nvPr/>
        </p:nvSpPr>
        <p:spPr>
          <a:xfrm>
            <a:off x="109795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학개론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프로토타입 연구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73752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자료구조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0B484-0FD5-46E4-9F99-5D8C36594F24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>
            <a:off x="2780845" y="2467192"/>
            <a:ext cx="107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583554-8A2C-42AE-B9C8-572CB1C322FE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>
            <a:off x="5538495" y="2467192"/>
            <a:ext cx="107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3053CFA-9B30-4205-BA61-2541A915422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97962" y="2467192"/>
            <a:ext cx="1085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C94678E-5345-49E6-8456-AB3A6CBF81D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56647" y="3050392"/>
            <a:ext cx="1058419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D9D0EA7-D6A2-44ED-B7A3-AE97C7EB877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8297961" y="3050392"/>
            <a:ext cx="1085208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716224-80DC-4CE0-BEB1-A116C04C61F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780895" y="3630792"/>
            <a:ext cx="1074705" cy="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949197C-04B4-4049-876B-8950EBBB39CA}"/>
              </a:ext>
            </a:extLst>
          </p:cNvPr>
          <p:cNvCxnSpPr>
            <a:cxnSpLocks/>
          </p:cNvCxnSpPr>
          <p:nvPr/>
        </p:nvCxnSpPr>
        <p:spPr>
          <a:xfrm>
            <a:off x="8297961" y="3614747"/>
            <a:ext cx="1069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6A5484-ACB0-4B8F-9951-9F9A86A5AD45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556647" y="4188792"/>
            <a:ext cx="1058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과제물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834D72-BAFE-4ADF-BFBE-C7237E7C99DC}"/>
              </a:ext>
            </a:extLst>
          </p:cNvPr>
          <p:cNvGrpSpPr/>
          <p:nvPr/>
        </p:nvGrpSpPr>
        <p:grpSpPr>
          <a:xfrm>
            <a:off x="7930800" y="1317600"/>
            <a:ext cx="3254400" cy="4715573"/>
            <a:chOff x="950399" y="1316691"/>
            <a:chExt cx="3254400" cy="471557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8F1CD5A-8D71-4E3A-9A40-ED8A6332C510}"/>
                </a:ext>
              </a:extLst>
            </p:cNvPr>
            <p:cNvSpPr/>
            <p:nvPr/>
          </p:nvSpPr>
          <p:spPr>
            <a:xfrm>
              <a:off x="950399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5F5CE6-176E-423A-B6EC-AE478771A403}"/>
                </a:ext>
              </a:extLst>
            </p:cNvPr>
            <p:cNvSpPr txBox="1"/>
            <p:nvPr/>
          </p:nvSpPr>
          <p:spPr>
            <a:xfrm>
              <a:off x="1006294" y="1598400"/>
              <a:ext cx="24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집으로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&lt;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게임 프로토타입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&gt;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89493D-371C-4804-8788-B18E88C2AEBE}"/>
                </a:ext>
              </a:extLst>
            </p:cNvPr>
            <p:cNvSpPr txBox="1"/>
            <p:nvPr/>
          </p:nvSpPr>
          <p:spPr>
            <a:xfrm>
              <a:off x="1006294" y="3922891"/>
              <a:ext cx="1860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#PyGame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</a:t>
              </a:r>
              <a:r>
                <a:rPr lang="ko-KR" altLang="en-US" sz="1400" dirty="0"/>
                <a:t>패턴 </a:t>
              </a:r>
              <a:r>
                <a:rPr lang="en-US" altLang="ko-KR" sz="1400" dirty="0"/>
                <a:t>#</a:t>
              </a:r>
              <a:r>
                <a:rPr lang="ko-KR" altLang="en-US" sz="1400" dirty="0"/>
                <a:t>파훼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E39062-5350-4787-9654-981074C0B7B4}"/>
                </a:ext>
              </a:extLst>
            </p:cNvPr>
            <p:cNvSpPr txBox="1"/>
            <p:nvPr/>
          </p:nvSpPr>
          <p:spPr>
            <a:xfrm>
              <a:off x="1006294" y="4179381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2019.11 ~ 2019.12</a:t>
              </a:r>
              <a:endParaRPr lang="ko-KR" altLang="en-US" sz="1400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646514-97ED-4856-9590-0EDDDE575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57" y="1958400"/>
              <a:ext cx="1488000" cy="11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B8ABE69-27B2-4DD5-B43E-80B981FFC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3863" y="2667304"/>
              <a:ext cx="1634340" cy="111251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7BE7F4-2C8D-4601-BD40-89E3E156D9DF}"/>
              </a:ext>
            </a:extLst>
          </p:cNvPr>
          <p:cNvGrpSpPr/>
          <p:nvPr/>
        </p:nvGrpSpPr>
        <p:grpSpPr>
          <a:xfrm>
            <a:off x="950400" y="1316691"/>
            <a:ext cx="3254400" cy="4715573"/>
            <a:chOff x="7931306" y="1316691"/>
            <a:chExt cx="3254400" cy="471557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DEB1150-8C37-49AD-A7C9-1F27770A56CE}"/>
                </a:ext>
              </a:extLst>
            </p:cNvPr>
            <p:cNvSpPr/>
            <p:nvPr/>
          </p:nvSpPr>
          <p:spPr>
            <a:xfrm>
              <a:off x="7931306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A78666-4647-4777-AC88-02300ACC18C7}"/>
                </a:ext>
              </a:extLst>
            </p:cNvPr>
            <p:cNvSpPr txBox="1"/>
            <p:nvPr/>
          </p:nvSpPr>
          <p:spPr>
            <a:xfrm>
              <a:off x="7987201" y="15984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미로 찾기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&lt;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게임 인공지능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&gt;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2E5522-A0AC-42D0-A02B-759D2F3667AD}"/>
                </a:ext>
              </a:extLst>
            </p:cNvPr>
            <p:cNvSpPr txBox="1"/>
            <p:nvPr/>
          </p:nvSpPr>
          <p:spPr>
            <a:xfrm>
              <a:off x="7987201" y="3922891"/>
              <a:ext cx="2163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#Python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#PDDL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</a:t>
              </a:r>
              <a:r>
                <a:rPr lang="ko-KR" altLang="en-US" sz="1400" dirty="0" err="1"/>
                <a:t>미로찾기</a:t>
              </a:r>
              <a:endParaRPr lang="ko-KR" alt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289D3E-0030-4483-963F-1C1D810E0BD0}"/>
                </a:ext>
              </a:extLst>
            </p:cNvPr>
            <p:cNvSpPr txBox="1"/>
            <p:nvPr/>
          </p:nvSpPr>
          <p:spPr>
            <a:xfrm>
              <a:off x="7987201" y="4179381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2023.11 ~ 2023.12</a:t>
              </a:r>
              <a:endParaRPr lang="ko-KR" altLang="en-US" sz="14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4155489-CD5F-48AA-9313-9EF6BA9915B1}"/>
                </a:ext>
              </a:extLst>
            </p:cNvPr>
            <p:cNvGrpSpPr/>
            <p:nvPr/>
          </p:nvGrpSpPr>
          <p:grpSpPr>
            <a:xfrm>
              <a:off x="8078708" y="1958400"/>
              <a:ext cx="2138775" cy="1051816"/>
              <a:chOff x="6675183" y="1671757"/>
              <a:chExt cx="2275888" cy="1117409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8089A77-26E7-477F-B1CA-33455A8648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183" y="1671757"/>
                <a:ext cx="1159887" cy="111464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9473106-9F33-4BF7-9832-FA7FA3999304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5071" y="1673166"/>
                <a:ext cx="1116000" cy="11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E1FE58-A257-4E0C-8107-4EA59D50AE80}"/>
                </a:ext>
              </a:extLst>
            </p:cNvPr>
            <p:cNvSpPr txBox="1"/>
            <p:nvPr/>
          </p:nvSpPr>
          <p:spPr>
            <a:xfrm>
              <a:off x="7987201" y="4680000"/>
              <a:ext cx="2694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이미지 기반 </a:t>
              </a:r>
              <a:r>
                <a:rPr lang="en-US" altLang="ko-KR" sz="1400" dirty="0"/>
                <a:t>python </a:t>
              </a:r>
            </a:p>
            <a:p>
              <a:r>
                <a:rPr lang="en-US" altLang="ko-KR" sz="1400" dirty="0"/>
                <a:t>	</a:t>
              </a:r>
              <a:r>
                <a:rPr lang="ko-KR" altLang="en-US" sz="1400" dirty="0"/>
                <a:t>이용 </a:t>
              </a:r>
              <a:r>
                <a:rPr lang="en-US" altLang="ko-KR" sz="1400" dirty="0"/>
                <a:t>PDDL </a:t>
              </a:r>
              <a:r>
                <a:rPr lang="ko-KR" altLang="en-US" sz="1400" dirty="0"/>
                <a:t>코드 작성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EC8252-AF00-4855-BCE9-EA9F3A111B2D}"/>
                </a:ext>
              </a:extLst>
            </p:cNvPr>
            <p:cNvSpPr txBox="1"/>
            <p:nvPr/>
          </p:nvSpPr>
          <p:spPr>
            <a:xfrm>
              <a:off x="7987201" y="5143343"/>
              <a:ext cx="3023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PDDL</a:t>
              </a:r>
              <a:r>
                <a:rPr lang="ko-KR" altLang="en-US" sz="1400" dirty="0"/>
                <a:t> 결과를 </a:t>
              </a:r>
              <a:r>
                <a:rPr lang="en-US" altLang="ko-KR" sz="1400" dirty="0"/>
                <a:t>python</a:t>
              </a:r>
              <a:r>
                <a:rPr lang="ko-KR" altLang="en-US" sz="1400" dirty="0"/>
                <a:t>에서 </a:t>
              </a:r>
              <a:endParaRPr lang="en-US" altLang="ko-KR" sz="1400" dirty="0"/>
            </a:p>
            <a:p>
              <a:r>
                <a:rPr lang="en-US" altLang="ko-KR" sz="1400" dirty="0"/>
                <a:t>	</a:t>
              </a:r>
              <a:r>
                <a:rPr lang="ko-KR" altLang="en-US" sz="1400" dirty="0"/>
                <a:t>정답 경로 이미지로 출력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B98E34-A669-4679-A6DA-3D1B92F455FA}"/>
              </a:ext>
            </a:extLst>
          </p:cNvPr>
          <p:cNvGrpSpPr/>
          <p:nvPr/>
        </p:nvGrpSpPr>
        <p:grpSpPr>
          <a:xfrm>
            <a:off x="4440852" y="1316691"/>
            <a:ext cx="3254400" cy="4715573"/>
            <a:chOff x="4440852" y="1316691"/>
            <a:chExt cx="3254400" cy="471557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2760A3-2AEB-47C6-BEF9-E98F903C76E9}"/>
                </a:ext>
              </a:extLst>
            </p:cNvPr>
            <p:cNvSpPr/>
            <p:nvPr/>
          </p:nvSpPr>
          <p:spPr>
            <a:xfrm>
              <a:off x="4440852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273A3B-8707-4C6E-B865-D33C2781AD9C}"/>
                </a:ext>
              </a:extLst>
            </p:cNvPr>
            <p:cNvSpPr txBox="1"/>
            <p:nvPr/>
          </p:nvSpPr>
          <p:spPr>
            <a:xfrm>
              <a:off x="4496747" y="1598400"/>
              <a:ext cx="269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(</a:t>
              </a:r>
              <a:r>
                <a:rPr lang="ko-KR" altLang="en-US" dirty="0">
                  <a:solidFill>
                    <a:schemeClr val="accent1"/>
                  </a:solidFill>
                </a:rPr>
                <a:t>자칭</a:t>
              </a:r>
              <a:r>
                <a:rPr lang="en-US" altLang="ko-KR" dirty="0">
                  <a:solidFill>
                    <a:schemeClr val="accent1"/>
                  </a:solidFill>
                </a:rPr>
                <a:t>) </a:t>
              </a:r>
              <a:r>
                <a:rPr lang="ko-KR" altLang="en-US" dirty="0">
                  <a:solidFill>
                    <a:schemeClr val="accent1"/>
                  </a:solidFill>
                </a:rPr>
                <a:t>기사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&lt;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게임 엔진 실습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&gt;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BF1678-2A81-4067-B4F4-17A14AC7D0AE}"/>
                </a:ext>
              </a:extLst>
            </p:cNvPr>
            <p:cNvSpPr txBox="1"/>
            <p:nvPr/>
          </p:nvSpPr>
          <p:spPr>
            <a:xfrm>
              <a:off x="4496747" y="3922891"/>
              <a:ext cx="17940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#Unity3D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#RPG #</a:t>
              </a:r>
              <a:r>
                <a:rPr lang="ko-KR" altLang="en-US" sz="1400" dirty="0"/>
                <a:t>퍼즐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BE6A69-4C7B-475B-ABE7-9EAC2A174307}"/>
                </a:ext>
              </a:extLst>
            </p:cNvPr>
            <p:cNvSpPr txBox="1"/>
            <p:nvPr/>
          </p:nvSpPr>
          <p:spPr>
            <a:xfrm>
              <a:off x="4496747" y="4179381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2020.11 ~ 2020.12</a:t>
              </a:r>
              <a:endParaRPr lang="ko-KR" altLang="en-US" sz="1400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3ACF4A0-FC2A-4CA3-B843-ECC555FD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1653" y="1958400"/>
              <a:ext cx="1987290" cy="11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51B7760-A0D5-4F0F-96D2-207EBF016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873" y="2696373"/>
              <a:ext cx="1926129" cy="10834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8AA449-8477-4981-B535-CAC0E5C5FEC8}"/>
                </a:ext>
              </a:extLst>
            </p:cNvPr>
            <p:cNvSpPr txBox="1"/>
            <p:nvPr/>
          </p:nvSpPr>
          <p:spPr>
            <a:xfrm>
              <a:off x="4500000" y="4678775"/>
              <a:ext cx="20778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- 3D </a:t>
              </a:r>
              <a:r>
                <a:rPr lang="ko-KR" altLang="en-US" sz="1400" dirty="0"/>
                <a:t>오픈 월드 </a:t>
              </a:r>
              <a:r>
                <a:rPr lang="ko-KR" altLang="en-US" sz="1400" dirty="0" err="1"/>
                <a:t>기믹</a:t>
              </a:r>
              <a:r>
                <a:rPr lang="ko-KR" altLang="en-US" sz="1400" dirty="0"/>
                <a:t>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50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3408947" y="1851645"/>
            <a:ext cx="5374105" cy="3154710"/>
            <a:chOff x="6817895" y="1639864"/>
            <a:chExt cx="5374105" cy="31547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1639864"/>
              <a:ext cx="52806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Q&amp;A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96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유저의 성장 경험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직렬화를 통한 정보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533999-6EA6-4C86-B7EE-9655C41A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9" y="4170646"/>
            <a:ext cx="1823939" cy="222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1FE63-327C-4D62-8E5B-629EF0F5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31" y="4170646"/>
            <a:ext cx="1885487" cy="2228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CDC225-2FAA-4086-9EE7-60F70C403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8" y="1719669"/>
            <a:ext cx="5743767" cy="222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2329331" y="3853087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ERD </a:t>
            </a:r>
            <a:r>
              <a:rPr lang="ko-KR" altLang="en-US" sz="1200" dirty="0"/>
              <a:t>형태의 </a:t>
            </a:r>
            <a:r>
              <a:rPr lang="en-US" altLang="ko-KR" sz="1200" dirty="0"/>
              <a:t>Data Table &gt;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EEFA4A-5AAB-48D2-8105-9ADFC6A3A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0" y="4273436"/>
            <a:ext cx="5743767" cy="1169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C0CA62-3E5B-407B-96A4-2F2EC56D6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" y="4392000"/>
            <a:ext cx="4723710" cy="118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E65B81-4DFD-46A9-9E5E-73ABC05A8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58" y="4510800"/>
            <a:ext cx="3758390" cy="118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72CF2D-790A-4529-88D2-2032B7C54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00" y="4629600"/>
            <a:ext cx="3688454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대표 작품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개인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과제물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7850263" y="2183067"/>
            <a:ext cx="174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 Factory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7850263" y="2583177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인생 </a:t>
            </a:r>
            <a:r>
              <a:rPr lang="ko-KR" altLang="en-US" sz="2000" dirty="0" err="1"/>
              <a:t>엑시트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7850263" y="2988000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7884183" y="49752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집으로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7884183" y="53748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(</a:t>
            </a:r>
            <a:r>
              <a:rPr lang="ko-KR" altLang="en-US" sz="2000" dirty="0"/>
              <a:t>자칭</a:t>
            </a:r>
            <a:r>
              <a:rPr lang="en-US" altLang="ko-KR" sz="2000" dirty="0"/>
              <a:t>) </a:t>
            </a:r>
            <a:r>
              <a:rPr lang="ko-KR" altLang="en-US" sz="2000" dirty="0"/>
              <a:t>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A1-1276-43EB-B6B5-D295F1F3884A}"/>
              </a:ext>
            </a:extLst>
          </p:cNvPr>
          <p:cNvSpPr txBox="1"/>
          <p:nvPr/>
        </p:nvSpPr>
        <p:spPr>
          <a:xfrm>
            <a:off x="7884183" y="5781600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미로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2530800" y="4978911"/>
            <a:ext cx="961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R.A.M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2530800" y="5378511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낙석 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2530800" y="5785311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세종 여행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7850263" y="339120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육식 양의 </a:t>
            </a:r>
            <a:r>
              <a:rPr lang="ko-KR" altLang="en-US" sz="2000" dirty="0" err="1"/>
              <a:t>대모험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대표 작품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854414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#Unity3D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#RPG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2023.09 ~ 2024.05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6216281"/>
            <a:ext cx="332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https://github.com/hazasue/B977012</a:t>
            </a:r>
            <a:endParaRPr lang="ko-KR" altLang="en-US" sz="16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853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718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72E2F2-C068-4AA9-B964-E6F2ECE4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500" y="5803354"/>
            <a:ext cx="4858375" cy="72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E427B-02A8-4D9D-A5C1-006B8A3D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500" y="5498528"/>
            <a:ext cx="952583" cy="30482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983B4-95F2-41DB-85F3-32BD59854D52}"/>
              </a:ext>
            </a:extLst>
          </p:cNvPr>
          <p:cNvGrpSpPr/>
          <p:nvPr/>
        </p:nvGrpSpPr>
        <p:grpSpPr>
          <a:xfrm>
            <a:off x="495295" y="1702099"/>
            <a:ext cx="3148628" cy="2038100"/>
            <a:chOff x="495295" y="1702099"/>
            <a:chExt cx="3148628" cy="20381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CF7A7C-8C6F-47CC-9E9D-611BC9CD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5" y="1702099"/>
              <a:ext cx="3148628" cy="1773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56447-FBAD-4EE4-8BDD-1BEA942785E8}"/>
                </a:ext>
              </a:extLst>
            </p:cNvPr>
            <p:cNvSpPr txBox="1"/>
            <p:nvPr/>
          </p:nvSpPr>
          <p:spPr>
            <a:xfrm>
              <a:off x="1195096" y="3463200"/>
              <a:ext cx="174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&lt; </a:t>
              </a:r>
              <a:r>
                <a:rPr lang="ko-KR" altLang="en-US" sz="1200" dirty="0"/>
                <a:t>플레이어 스킬 사용 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E6C7A9-1FEC-428E-A59A-D65336B813E1}"/>
              </a:ext>
            </a:extLst>
          </p:cNvPr>
          <p:cNvSpPr txBox="1"/>
          <p:nvPr/>
        </p:nvSpPr>
        <p:spPr>
          <a:xfrm>
            <a:off x="4613239" y="3463200"/>
            <a:ext cx="1358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보스 스테이지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13420-7E51-48E5-AB67-43DF3B86DF0E}"/>
              </a:ext>
            </a:extLst>
          </p:cNvPr>
          <p:cNvSpPr txBox="1"/>
          <p:nvPr/>
        </p:nvSpPr>
        <p:spPr>
          <a:xfrm>
            <a:off x="1215039" y="5491606"/>
            <a:ext cx="170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보급품 </a:t>
            </a:r>
            <a:r>
              <a:rPr lang="en-US" altLang="ko-KR" sz="1200" dirty="0"/>
              <a:t>– </a:t>
            </a:r>
            <a:r>
              <a:rPr lang="ko-KR" altLang="en-US" sz="1200" dirty="0"/>
              <a:t>폭탄 사용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53CE9-41B4-4C2A-9F98-DEE2AFBB03E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로비</a:t>
            </a:r>
            <a:r>
              <a:rPr lang="en-US" altLang="ko-KR" sz="1200" dirty="0"/>
              <a:t>,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 &gt;</a:t>
            </a:r>
            <a:endParaRPr lang="ko-KR" altLang="en-US" sz="12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A3571E9-E77E-4D66-893E-CFF9A7857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6400"/>
            <a:ext cx="3155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02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&lt;&lt; List</a:t>
            </a:r>
            <a:r>
              <a:rPr lang="ko-KR" altLang="en-US" sz="1600" dirty="0"/>
              <a:t> 이용 </a:t>
            </a:r>
            <a:r>
              <a:rPr lang="en-US" altLang="ko-KR" sz="1600" dirty="0"/>
              <a:t>&gt;&gt;</a:t>
            </a:r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&lt;&lt; Dictionary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이용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&gt;&gt;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4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&lt;&lt; Queue</a:t>
            </a:r>
            <a:r>
              <a:rPr lang="ko-KR" altLang="en-US" sz="1600" dirty="0"/>
              <a:t> 이용 </a:t>
            </a:r>
            <a:r>
              <a:rPr lang="en-US" altLang="ko-KR" sz="1600" dirty="0"/>
              <a:t>&gt;&gt;</a:t>
            </a:r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12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유저의 플레이 경험을 개선시키기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자료구조를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대량의 적을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04AA1-D4C3-4502-BDC7-E47E6BB2E17D}"/>
              </a:ext>
            </a:extLst>
          </p:cNvPr>
          <p:cNvSpPr txBox="1"/>
          <p:nvPr/>
        </p:nvSpPr>
        <p:spPr>
          <a:xfrm>
            <a:off x="725865" y="5919082"/>
            <a:ext cx="351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</a:t>
            </a:r>
            <a:r>
              <a:rPr lang="en-US" altLang="ko-KR" sz="2000" dirty="0"/>
              <a:t>, List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30fps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FE0C5-603E-495D-927F-43B7615C0CC0}"/>
              </a:ext>
            </a:extLst>
          </p:cNvPr>
          <p:cNvSpPr txBox="1"/>
          <p:nvPr/>
        </p:nvSpPr>
        <p:spPr>
          <a:xfrm>
            <a:off x="6607724" y="5918400"/>
            <a:ext cx="467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 </a:t>
            </a:r>
            <a:r>
              <a:rPr lang="en-US" altLang="ko-KR" sz="2000" dirty="0"/>
              <a:t>Dictionary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45 ~ 60fps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1500273"/>
            <a:ext cx="3600000" cy="292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00274"/>
            <a:ext cx="3600000" cy="2843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0" y="1608531"/>
            <a:ext cx="3600000" cy="1512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1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FSM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E570B8-ADBA-4B0D-A998-88434288A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4490015"/>
            <a:ext cx="3600000" cy="202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B3DC1A-9B26-4EAA-BFB2-D1CAC32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490015"/>
            <a:ext cx="3600000" cy="2025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55C88-5DFF-4103-9A43-D8E76BEE3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92" y="4490015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FBA218EE-E651-46D5-AFD7-5A590B93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0" y="4172400"/>
            <a:ext cx="4678734" cy="22284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3647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</a:t>
            </a:r>
            <a:r>
              <a:rPr lang="en-US" altLang="ko-KR" sz="2000" dirty="0"/>
              <a:t>/</a:t>
            </a:r>
            <a:r>
              <a:rPr lang="ko-KR" altLang="en-US" sz="2000" dirty="0"/>
              <a:t>역직렬화를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통한 정보 호출 및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실시간 플레이어의 정보</a:t>
            </a:r>
            <a:r>
              <a:rPr lang="en-US" altLang="ko-KR" sz="2000" dirty="0"/>
              <a:t> </a:t>
            </a:r>
            <a:r>
              <a:rPr lang="ko-KR" altLang="en-US" sz="2000" dirty="0"/>
              <a:t>변경사항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인 게임에 반영 및 적용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CDC225-2FAA-4086-9EE7-60F70C4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8" y="1719669"/>
            <a:ext cx="5743767" cy="222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2329331" y="3853087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ERD </a:t>
            </a:r>
            <a:r>
              <a:rPr lang="ko-KR" altLang="en-US" sz="1200" dirty="0"/>
              <a:t>형태의 </a:t>
            </a:r>
            <a:r>
              <a:rPr lang="en-US" altLang="ko-KR" sz="1200" dirty="0" err="1"/>
              <a:t>DataTable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E86B22-153F-40BD-8F65-72C981996E2B}"/>
              </a:ext>
            </a:extLst>
          </p:cNvPr>
          <p:cNvSpPr txBox="1"/>
          <p:nvPr/>
        </p:nvSpPr>
        <p:spPr>
          <a:xfrm>
            <a:off x="2339274" y="6308285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en-US" altLang="ko-KR" sz="1200" dirty="0" err="1"/>
              <a:t>InGame</a:t>
            </a:r>
            <a:r>
              <a:rPr lang="ko-KR" altLang="en-US" sz="1200" dirty="0"/>
              <a:t> 적용 </a:t>
            </a:r>
            <a:r>
              <a:rPr lang="en-US" altLang="ko-KR" sz="1200" dirty="0" err="1"/>
              <a:t>DataTable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BDAAFD-5C9D-45F1-AB9E-99025A0C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159" y="4170646"/>
            <a:ext cx="1823939" cy="2228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A209B0-9907-451A-834A-863A8AC82794}"/>
              </a:ext>
            </a:extLst>
          </p:cNvPr>
          <p:cNvSpPr txBox="1"/>
          <p:nvPr/>
        </p:nvSpPr>
        <p:spPr>
          <a:xfrm>
            <a:off x="842452" y="1152000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1"/>
                </a:solidFill>
              </a:rPr>
              <a:t>인게임</a:t>
            </a:r>
            <a:r>
              <a:rPr lang="ko-KR" altLang="en-US" sz="2800" dirty="0">
                <a:solidFill>
                  <a:schemeClr val="accent1"/>
                </a:solidFill>
              </a:rPr>
              <a:t> 데이터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98D06E-7BD9-40D5-AB87-6F7F95AC50C5}"/>
              </a:ext>
            </a:extLst>
          </p:cNvPr>
          <p:cNvSpPr txBox="1"/>
          <p:nvPr/>
        </p:nvSpPr>
        <p:spPr>
          <a:xfrm>
            <a:off x="7233725" y="404078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</p:spTree>
    <p:extLst>
      <p:ext uri="{BB962C8B-B14F-4D97-AF65-F5344CB8AC3E}">
        <p14:creationId xmlns:p14="http://schemas.microsoft.com/office/powerpoint/2010/main" val="138750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Camera</a:t>
            </a:r>
            <a:r>
              <a:rPr lang="ko-KR" altLang="en-US" sz="2000" dirty="0"/>
              <a:t> </a:t>
            </a:r>
            <a:r>
              <a:rPr lang="en-US" altLang="ko-KR" sz="2000" dirty="0" err="1"/>
              <a:t>Raycast</a:t>
            </a:r>
            <a:r>
              <a:rPr lang="ko-KR" altLang="en-US" sz="2000" dirty="0"/>
              <a:t>를 이용하지 않은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새로운 수식을 통한 위치 변환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02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TMP_Text</a:t>
            </a:r>
            <a:r>
              <a:rPr lang="ko-KR" altLang="en-US" sz="2000" dirty="0"/>
              <a:t>를 이용하기 위한 </a:t>
            </a:r>
            <a:endParaRPr lang="en-US" altLang="ko-KR" sz="2000" dirty="0"/>
          </a:p>
          <a:p>
            <a:r>
              <a:rPr lang="en-US" altLang="ko-KR" sz="2000" dirty="0"/>
              <a:t>	Canvas </a:t>
            </a:r>
            <a:r>
              <a:rPr lang="ko-KR" altLang="en-US" sz="2000" dirty="0"/>
              <a:t>상에 텍스트 표시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1034190" y="3475826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초기 형태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E86B22-153F-40BD-8F65-72C981996E2B}"/>
              </a:ext>
            </a:extLst>
          </p:cNvPr>
          <p:cNvSpPr txBox="1"/>
          <p:nvPr/>
        </p:nvSpPr>
        <p:spPr>
          <a:xfrm>
            <a:off x="3946099" y="3475825"/>
            <a:ext cx="2681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텍스트에 포물선 이동 효과 추가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209B0-9907-451A-834A-863A8AC82794}"/>
              </a:ext>
            </a:extLst>
          </p:cNvPr>
          <p:cNvSpPr txBox="1"/>
          <p:nvPr/>
        </p:nvSpPr>
        <p:spPr>
          <a:xfrm>
            <a:off x="842452" y="1152000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데미지 텍스트 처리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98D06E-7BD9-40D5-AB87-6F7F95AC50C5}"/>
              </a:ext>
            </a:extLst>
          </p:cNvPr>
          <p:cNvSpPr txBox="1"/>
          <p:nvPr/>
        </p:nvSpPr>
        <p:spPr>
          <a:xfrm>
            <a:off x="7233725" y="4040788"/>
            <a:ext cx="4835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16:9 </a:t>
            </a:r>
            <a:r>
              <a:rPr lang="ko-KR" altLang="en-US" sz="2000" dirty="0"/>
              <a:t>화면 비율 기준</a:t>
            </a:r>
            <a:r>
              <a:rPr lang="en-US" altLang="ko-KR" sz="2000" dirty="0"/>
              <a:t>, tan50 * </a:t>
            </a:r>
            <a:r>
              <a:rPr lang="en-US" altLang="ko-KR" sz="2000" dirty="0" err="1"/>
              <a:t>camera_y_pos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수식 도출 후 게임 내 적용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E483E78-F01F-4900-BFF9-AF38C1F8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1701026"/>
            <a:ext cx="3155200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A6B2FC-951A-420F-AE88-10E1A5E73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1026"/>
            <a:ext cx="3155200" cy="177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8812FA-81B4-4A3E-BCCC-68052E636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1" y="3828307"/>
            <a:ext cx="6395200" cy="7645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7A6CA1-1597-4EC9-BB5F-626297C65378}"/>
              </a:ext>
            </a:extLst>
          </p:cNvPr>
          <p:cNvSpPr txBox="1"/>
          <p:nvPr/>
        </p:nvSpPr>
        <p:spPr>
          <a:xfrm>
            <a:off x="2289895" y="4569091"/>
            <a:ext cx="2681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수식 코드 적용 내용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8085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1035</Words>
  <Application>Microsoft Office PowerPoint</Application>
  <PresentationFormat>와이드스크린</PresentationFormat>
  <Paragraphs>257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148</cp:revision>
  <dcterms:created xsi:type="dcterms:W3CDTF">2022-08-03T01:14:38Z</dcterms:created>
  <dcterms:modified xsi:type="dcterms:W3CDTF">2024-05-20T06:08:02Z</dcterms:modified>
</cp:coreProperties>
</file>